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  <p:sldMasterId id="2147483720" r:id="rId5"/>
    <p:sldMasterId id="2147483732" r:id="rId6"/>
  </p:sldMasterIdLst>
  <p:notesMasterIdLst>
    <p:notesMasterId r:id="rId19"/>
  </p:notesMasterIdLst>
  <p:sldIdLst>
    <p:sldId id="256" r:id="rId7"/>
    <p:sldId id="288" r:id="rId8"/>
    <p:sldId id="257" r:id="rId9"/>
    <p:sldId id="289" r:id="rId10"/>
    <p:sldId id="258" r:id="rId11"/>
    <p:sldId id="262" r:id="rId12"/>
    <p:sldId id="263" r:id="rId13"/>
    <p:sldId id="292" r:id="rId14"/>
    <p:sldId id="277" r:id="rId15"/>
    <p:sldId id="293" r:id="rId16"/>
    <p:sldId id="294" r:id="rId17"/>
    <p:sldId id="280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13A"/>
    <a:srgbClr val="76C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8BD75-746C-4001-AE18-258D6C8E05FD}" type="datetimeFigureOut">
              <a:rPr lang="pt-BR" smtClean="0"/>
              <a:pPr/>
              <a:t>16/09/2018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49B37-A281-41E7-946F-E869582B850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89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Dica do Guia do Professor, p.16.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387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Dica do Guia do Professor, p.16.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87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com as dimensões do império</a:t>
            </a:r>
            <a:r>
              <a:rPr lang="pt-BR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romano. </a:t>
            </a:r>
            <a:r>
              <a:rPr lang="pt-B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Dica do Guia do Professor, p.17,</a:t>
            </a:r>
            <a:r>
              <a:rPr lang="pt-BR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introdução do tópico 2.</a:t>
            </a:r>
            <a:endParaRPr lang="pt-BR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9B37-A281-41E7-946F-E869582B8503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87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16/09/2018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16/09/2018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16/09/2018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>
                <a:solidFill>
                  <a:srgbClr val="FFFFFF"/>
                </a:solidFill>
              </a:rPr>
              <a:pPr/>
              <a:t>16/09/2018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2296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>
                <a:solidFill>
                  <a:srgbClr val="FFFFFF"/>
                </a:solidFill>
              </a:rPr>
              <a:pPr/>
              <a:t>16/09/2018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413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>
                <a:solidFill>
                  <a:srgbClr val="FFFFFF"/>
                </a:solidFill>
              </a:rPr>
              <a:pPr/>
              <a:t>16/09/2018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390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>
                <a:solidFill>
                  <a:srgbClr val="FFFFFF"/>
                </a:solidFill>
              </a:rPr>
              <a:pPr/>
              <a:t>16/09/2018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399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>
                <a:solidFill>
                  <a:srgbClr val="FFFFFF"/>
                </a:solidFill>
              </a:rPr>
              <a:pPr/>
              <a:t>16/09/2018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412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>
                <a:solidFill>
                  <a:srgbClr val="FFFFFF"/>
                </a:solidFill>
              </a:rPr>
              <a:pPr/>
              <a:t>16/09/2018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152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>
                <a:solidFill>
                  <a:srgbClr val="FFFFFF"/>
                </a:solidFill>
              </a:rPr>
              <a:pPr/>
              <a:t>16/09/2018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3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>
                <a:solidFill>
                  <a:srgbClr val="FFFFFF"/>
                </a:solidFill>
              </a:rPr>
              <a:pPr/>
              <a:t>16/09/2018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21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16/09/2018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>
                <a:solidFill>
                  <a:srgbClr val="FFFFFF"/>
                </a:solidFill>
              </a:rPr>
              <a:pPr/>
              <a:t>16/09/2018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479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>
                <a:solidFill>
                  <a:srgbClr val="FFFFFF"/>
                </a:solidFill>
              </a:rPr>
              <a:pPr/>
              <a:t>16/09/2018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458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AA11-E17A-462A-9844-C9C64546907E}" type="datetimeFigureOut">
              <a:rPr lang="pt-BR" smtClean="0">
                <a:solidFill>
                  <a:srgbClr val="FFFFFF"/>
                </a:solidFill>
              </a:rPr>
              <a:pPr/>
              <a:t>16/09/2018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C897-D50A-460B-8F06-051F3206AC0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072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978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956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175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586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356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998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4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16/09/2018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353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592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811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543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459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003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925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476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447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45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16/09/2018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191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3095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200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9222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1276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21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021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532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10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5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16/09/2018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722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5883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365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173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4102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4291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489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1862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5338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04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16/09/2018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4915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7882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9123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5095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5709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0674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44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16/09/2018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16/09/2018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29D-C154-4EC1-8FB0-9F8860B7D110}" type="datetimeFigureOut">
              <a:rPr lang="pt-BR" smtClean="0"/>
              <a:pPr/>
              <a:t>16/09/2018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/>
              <a:pPr/>
              <a:t>16/09/2018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398AA11-E17A-462A-9844-C9C64546907E}" type="datetimeFigureOut">
              <a:rPr lang="pt-BR" smtClean="0">
                <a:solidFill>
                  <a:srgbClr val="FFFFFF"/>
                </a:solidFill>
              </a:rPr>
              <a:pPr/>
              <a:t>16/09/2018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1E4C897-D50A-460B-8F06-051F3206AC0E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709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39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73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61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A329D-C154-4EC1-8FB0-9F8860B7D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DA95-DC8D-4FC2-AF10-B1422DBA9E6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44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1143000"/>
          </a:xfrm>
        </p:spPr>
        <p:txBody>
          <a:bodyPr>
            <a:noAutofit/>
          </a:bodyPr>
          <a:lstStyle/>
          <a:p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AS CONTRIBUIÇÕES ROMANAS</a:t>
            </a: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PAX ROMANA</a:t>
            </a:r>
            <a:b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UNIDADE DO IMPÉRIO</a:t>
            </a:r>
            <a:b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CIDADANIA ROMANA</a:t>
            </a: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78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AS CONTRIBUIÇÕES ROMANAS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Dimensões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império</a:t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484784"/>
            <a:ext cx="5963664" cy="49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21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CONCLUSÃO</a:t>
            </a: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77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3313" y="223619"/>
            <a:ext cx="8525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pt-BR" sz="36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O QUE SIGNIFICA DIZER QUE A IGREJA É CATÓLICA?</a:t>
            </a:r>
            <a:endParaRPr lang="pt-BR" sz="3600" b="1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1785926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A)SIGNIFICA DIZER QUE TODAS AS IGREJAS DEVEM SE SUBMETER AO ENSINO DO PAPA.  </a:t>
            </a:r>
            <a:endParaRPr lang="pt-BR" sz="30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B) </a:t>
            </a:r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SIGNIFICA DIZER QUE A IGREJA NÃO ESTÁ LIMITADA A UM ESPAÇO FÍSICO, MAS SE ACHA NO MUNDO INTEIRO.</a:t>
            </a:r>
            <a:endParaRPr lang="pt-BR" sz="30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C) </a:t>
            </a:r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SIGNIFICA DIZER QUE A IGREJA ESTÁ DOENTE E TEM PRATICADO O PECADO DA IDOLATRIA.</a:t>
            </a:r>
            <a:endParaRPr lang="pt-BR" sz="3000" b="1" dirty="0" smtClean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pPr lvl="1"/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D) </a:t>
            </a:r>
            <a:r>
              <a:rPr lang="pt-BR" sz="3000" b="1" dirty="0" smtClean="0">
                <a:solidFill>
                  <a:srgbClr val="000000"/>
                </a:solidFill>
                <a:latin typeface="Consolas" panose="020B0609020204030204" pitchFamily="49" charset="0"/>
                <a:ea typeface="Calibri"/>
                <a:cs typeface="Consolas" panose="020B0609020204030204" pitchFamily="49" charset="0"/>
              </a:rPr>
              <a:t>SIGNIFICA DIZER QUE EXISTEM VÁRIAS IGREJAS. </a:t>
            </a:r>
            <a:endParaRPr lang="pt-BR" sz="3000" b="1" dirty="0">
              <a:solidFill>
                <a:srgbClr val="000000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</p:txBody>
      </p:sp>
      <p:sp>
        <p:nvSpPr>
          <p:cNvPr id="6" name="Multiplicar 5"/>
          <p:cNvSpPr/>
          <p:nvPr/>
        </p:nvSpPr>
        <p:spPr>
          <a:xfrm>
            <a:off x="214282" y="2643182"/>
            <a:ext cx="1223490" cy="71804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7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40"/>
            <a:ext cx="9144000" cy="4797492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28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28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28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28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2800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2800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“</a:t>
            </a:r>
            <a:r>
              <a:rPr lang="pt-BR" sz="3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PALAVRA ‘CATÓLICO’ VEM DO GREGO </a:t>
            </a:r>
            <a:r>
              <a:rPr lang="pt-BR" sz="39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KATA</a:t>
            </a:r>
            <a:r>
              <a:rPr lang="pt-BR" sz="3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 (JUNTO) E </a:t>
            </a:r>
            <a:r>
              <a:rPr lang="pt-BR" sz="3900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HOLOS</a:t>
            </a:r>
            <a:r>
              <a:rPr lang="pt-BR" sz="3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 (TODO), ISTO É: UNIVERSAL, QUE ABRANGE TUDO E REÚNE A </a:t>
            </a:r>
            <a:r>
              <a:rPr lang="pt-BR" sz="3900" dirty="0">
                <a:latin typeface="Andalus" panose="02020603050405020304" pitchFamily="18" charset="-78"/>
                <a:cs typeface="Andalus" panose="02020603050405020304" pitchFamily="18" charset="-78"/>
              </a:rPr>
              <a:t>TODOS</a:t>
            </a:r>
            <a:r>
              <a:rPr lang="pt-BR" sz="3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”.</a:t>
            </a:r>
            <a:br>
              <a:rPr lang="pt-BR" sz="39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3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IGREJA É CATÓLICA PORQUE ACOLHE EM SEU INTERIOR TODOS OS SEGUIDORES DE CRISTO, DE TODOS OS TEMPOS E LUGARES. O TERMO FOI UTILIZADO PELOS LÍDERES DA IGREJA PARA ENFATIZAR QUE A IGREJA ERA PARA TODOS </a:t>
            </a:r>
            <a:r>
              <a:rPr lang="pt-BR" sz="39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 ÚNICA</a:t>
            </a:r>
            <a:r>
              <a:rPr lang="pt-BR" sz="3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EMBORA FOSSE DESCENTRALIZADA E HOUVESSE EM VÁRIAS LOCALIDADES. </a:t>
            </a:r>
            <a:br>
              <a:rPr lang="pt-BR" sz="3900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t-BR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 2</a:t>
            </a:r>
            <a:br>
              <a:rPr lang="pt-BR" sz="6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PLENITUDE DOS TEMPOS :</a:t>
            </a:r>
            <a:br>
              <a:rPr lang="pt-B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 GRECO-ROMANO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87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1" cy="1143000"/>
          </a:xfrm>
        </p:spPr>
        <p:txBody>
          <a:bodyPr anchor="ctr" anchorCtr="0"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Alvo da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lição</a:t>
            </a:r>
            <a:endParaRPr lang="pt-BR" dirty="0"/>
          </a:p>
        </p:txBody>
      </p:sp>
      <p:sp>
        <p:nvSpPr>
          <p:cNvPr id="7" name="Rosca 6"/>
          <p:cNvSpPr/>
          <p:nvPr/>
        </p:nvSpPr>
        <p:spPr bwMode="auto">
          <a:xfrm>
            <a:off x="1071563" y="402991"/>
            <a:ext cx="1357312" cy="1357313"/>
          </a:xfrm>
          <a:prstGeom prst="donut">
            <a:avLst/>
          </a:prstGeom>
          <a:solidFill>
            <a:schemeClr val="accent5">
              <a:lumMod val="50000"/>
            </a:schemeClr>
          </a:solidFill>
          <a:ln>
            <a:solidFill>
              <a:srgbClr val="76C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ta para baixo 7"/>
          <p:cNvSpPr/>
          <p:nvPr/>
        </p:nvSpPr>
        <p:spPr bwMode="auto">
          <a:xfrm rot="3019227">
            <a:off x="1880394" y="214873"/>
            <a:ext cx="571500" cy="1071562"/>
          </a:xfrm>
          <a:prstGeom prst="downArrow">
            <a:avLst>
              <a:gd name="adj1" fmla="val 50000"/>
              <a:gd name="adj2" fmla="val 83333"/>
            </a:avLst>
          </a:prstGeom>
          <a:solidFill>
            <a:srgbClr val="76C0D4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354763"/>
              </p:ext>
            </p:extLst>
          </p:nvPr>
        </p:nvGraphicFramePr>
        <p:xfrm>
          <a:off x="611560" y="2060848"/>
          <a:ext cx="7920880" cy="3779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3193"/>
                <a:gridCol w="6587687"/>
              </a:tblGrid>
              <a:tr h="461317">
                <a:tc>
                  <a:txBody>
                    <a:bodyPr/>
                    <a:lstStyle/>
                    <a:p>
                      <a:pPr algn="r"/>
                      <a:r>
                        <a:rPr lang="pt-BR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Saber</a:t>
                      </a:r>
                      <a:endParaRPr lang="pt-BR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Entender</a:t>
                      </a: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como os elementos da cultura greco-romana influenciaram o mundo do NT.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0509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131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Sentir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Reconhecer</a:t>
                      </a: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como que a sua própria cultura também influencia a pregação do evangelho.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0D4"/>
                    </a:solidFill>
                  </a:tcPr>
                </a:tc>
              </a:tr>
              <a:tr h="534381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131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pt-BR" sz="28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Times New Roman" pitchFamily="18" charset="0"/>
                        </a:rPr>
                        <a:t>Agir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sz="28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Listar</a:t>
                      </a:r>
                      <a:r>
                        <a:rPr lang="pt-BR" sz="2800" b="0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meios pelos quais pode aproveitar pontos da sua cultura para falar de Cristo.</a:t>
                      </a: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1317">
                <a:tc>
                  <a:txBody>
                    <a:bodyPr/>
                    <a:lstStyle/>
                    <a:p>
                      <a:pPr algn="r"/>
                      <a:endParaRPr lang="pt-BR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91443" marR="91443" marT="45702" marB="457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33900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>
            <a:noAutofit/>
          </a:bodyPr>
          <a:lstStyle/>
          <a:p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INTRODUÇÃO</a:t>
            </a:r>
            <a:endParaRPr lang="pt-B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79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3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MATEMÁTICA: </a:t>
            </a:r>
            <a:r>
              <a:rPr lang="pt-BR" sz="2300" b="1" dirty="0">
                <a:latin typeface="Andalus" panose="02020603050405020304" pitchFamily="18" charset="-78"/>
                <a:cs typeface="Andalus" panose="02020603050405020304" pitchFamily="18" charset="-78"/>
              </a:rPr>
              <a:t> Apesar da matemática não ter um criador, vários desenvolvimentos desta matéria ao longo da historia, apontam para a importância dos gregos nesse processo, como : </a:t>
            </a:r>
            <a:r>
              <a:rPr lang="pt-BR" sz="2300" b="1" dirty="0">
                <a:solidFill>
                  <a:srgbClr val="303030"/>
                </a:solidFill>
                <a:latin typeface="Andalus" panose="02020603050405020304" pitchFamily="18" charset="-78"/>
                <a:ea typeface="MS Mincho" panose="02020609040205080304" pitchFamily="49" charset="-128"/>
                <a:cs typeface="Andalus" panose="02020603050405020304" pitchFamily="18" charset="-78"/>
              </a:rPr>
              <a:t>PITÁGORAS, EUCLIDES E ARQUIMEDES. </a:t>
            </a:r>
            <a:r>
              <a:rPr lang="pt-BR" sz="2300" b="1" dirty="0">
                <a:latin typeface="Andalus" panose="02020603050405020304" pitchFamily="18" charset="-78"/>
                <a:cs typeface="Andalus" panose="02020603050405020304" pitchFamily="18" charset="-78"/>
              </a:rPr>
              <a:t>Vale lembrar que as regras básicas da Geometria e do cálculo integral foram desenvolvidas pelos gregos </a:t>
            </a:r>
            <a:r>
              <a:rPr lang="pt-BR" sz="23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0" indent="0">
              <a:buNone/>
            </a:pPr>
            <a:r>
              <a:rPr lang="pt-BR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TEATRO</a:t>
            </a:r>
            <a:br>
              <a:rPr lang="pt-BR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t-BR" sz="24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DESENVOLVIMENTO DOS EXERCICIOS FISICOS: </a:t>
            </a:r>
            <a:r>
              <a:rPr lang="pt-BR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visto que eles eram um povo que cultuavam a beleza, bem retratado nas esculturas, e até tratavam com desprezo quem fugia do padrão de beleza.</a:t>
            </a:r>
            <a:br>
              <a:rPr lang="pt-BR" sz="24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t-BR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DEMOCRACIA: </a:t>
            </a:r>
            <a:r>
              <a:rPr lang="pt-BR" sz="2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Clístenes</a:t>
            </a:r>
            <a:r>
              <a:rPr lang="pt-BR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 é tido como o arconte Ateniense que criou terreno para o surgimento da democracia por ter realizado uma série de reformas em 508- 506 a.C. que modificam o funcionamento da </a:t>
            </a:r>
            <a:r>
              <a:rPr lang="pt-BR" sz="2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Pólis</a:t>
            </a:r>
            <a:r>
              <a:rPr lang="pt-BR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br>
              <a:rPr lang="pt-BR" sz="24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t-BR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RESUMINDO</a:t>
            </a:r>
            <a:r>
              <a:rPr lang="pt-BR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: Os gregos foram povos que contribuíram grandemente para o desenvolvimento da cultura, ciência e das artes.</a:t>
            </a:r>
            <a:endParaRPr lang="pt-BR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300" b="1" dirty="0"/>
              <a:t/>
            </a:r>
            <a:br>
              <a:rPr lang="pt-BR" sz="2300" b="1" dirty="0"/>
            </a:br>
            <a:r>
              <a:rPr lang="pt-BR" sz="2300" dirty="0"/>
              <a:t/>
            </a:r>
            <a:br>
              <a:rPr lang="pt-BR" sz="2300" dirty="0"/>
            </a:br>
            <a:endParaRPr 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67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3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LINGUA PORTUGUESA: </a:t>
            </a:r>
            <a:r>
              <a:rPr lang="pt-BR" sz="2300" b="1" dirty="0">
                <a:latin typeface="Andalus" panose="02020603050405020304" pitchFamily="18" charset="-78"/>
                <a:cs typeface="Andalus" panose="02020603050405020304" pitchFamily="18" charset="-78"/>
              </a:rPr>
              <a:t> a língua portuguesa que herdamos dos colonizadores, é uma língua derivada da língua falada em Roma: o latim. Também são derivados do latim o espanhol, o francês, o romeno e o italiano. </a:t>
            </a:r>
            <a:r>
              <a:rPr lang="pt-BR" sz="23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 </a:t>
            </a:r>
            <a:r>
              <a:rPr lang="pt-BR" sz="23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latin</a:t>
            </a:r>
            <a:r>
              <a:rPr lang="pt-BR" sz="23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é importante e presente em todo o mundo. Exemplo: Todo nome cientifico vem do latim. Nome cientifico do cavalo </a:t>
            </a:r>
            <a:r>
              <a:rPr lang="pt-BR" sz="2300" b="1" dirty="0">
                <a:latin typeface="Andalus" panose="02020603050405020304" pitchFamily="18" charset="-78"/>
                <a:cs typeface="Andalus" panose="02020603050405020304" pitchFamily="18" charset="-78"/>
              </a:rPr>
              <a:t>: </a:t>
            </a:r>
            <a:r>
              <a:rPr lang="pt-BR" sz="2300" b="1" u="sng" dirty="0" err="1">
                <a:latin typeface="Andalus" panose="02020603050405020304" pitchFamily="18" charset="-78"/>
                <a:cs typeface="Andalus" panose="02020603050405020304" pitchFamily="18" charset="-78"/>
              </a:rPr>
              <a:t>Equus</a:t>
            </a:r>
            <a:r>
              <a:rPr lang="pt-BR" sz="23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t-BR" sz="2300" b="1" u="sng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caballus</a:t>
            </a:r>
            <a:r>
              <a:rPr lang="pt-BR" sz="23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. </a:t>
            </a:r>
            <a:r>
              <a:rPr lang="pt-BR" sz="23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Nomes vindo da cultura romana: ADRIANO, JULIO CÉSAR, AUGUSTO,ANTÔNIO...</a:t>
            </a:r>
            <a:endParaRPr lang="pt-BR" sz="23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pt-BR" sz="24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4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AS NOSSAS LEIS E OS NOSSOS DIREITOS:  </a:t>
            </a:r>
            <a:r>
              <a:rPr lang="pt-BR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Assim como falamos da matemática, não se tem um criador do direito e da justiça. Mais no seu desenvolver ao longo da história, as maiores contribuições nessas áreas vieram de ROMA.</a:t>
            </a:r>
            <a:r>
              <a:rPr lang="pt-BR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t-BR" sz="2400" b="1" u="sng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4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POLÍTICA :</a:t>
            </a:r>
            <a:r>
              <a:rPr lang="pt-BR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Assim como falamos </a:t>
            </a:r>
            <a:r>
              <a:rPr lang="pt-BR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das leis e dos direitos, </a:t>
            </a:r>
            <a:r>
              <a:rPr lang="pt-BR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não se tem um criador </a:t>
            </a:r>
            <a:r>
              <a:rPr lang="pt-BR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 política. </a:t>
            </a:r>
            <a:r>
              <a:rPr lang="pt-BR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Mais no seu desenvolver ao longo da história, as maiores contribuições nessas áreas vieram de ROMA</a:t>
            </a:r>
            <a:r>
              <a:rPr lang="pt-BR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De lá surgiram os vários termos usados até </a:t>
            </a:r>
            <a:r>
              <a:rPr lang="pt-BR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hoje república, ditadura, senado, plebiscito, cônsul e </a:t>
            </a:r>
            <a:r>
              <a:rPr lang="pt-BR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magistrado.</a:t>
            </a:r>
            <a:r>
              <a:rPr lang="pt-BR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pt-BR" sz="24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t-BR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DEMOCRACIA: </a:t>
            </a:r>
            <a:r>
              <a:rPr lang="pt-BR" sz="2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Clístenes</a:t>
            </a:r>
            <a:r>
              <a:rPr lang="pt-BR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 é tido como o arconte Ateniense que criou terreno para o surgimento da democracia por ter realizado uma série de reformas em 508- 506 a.C. que modificam o funcionamento da </a:t>
            </a:r>
            <a:r>
              <a:rPr lang="pt-BR" sz="2400" b="1" dirty="0" err="1">
                <a:latin typeface="Andalus" panose="02020603050405020304" pitchFamily="18" charset="-78"/>
                <a:cs typeface="Andalus" panose="02020603050405020304" pitchFamily="18" charset="-78"/>
              </a:rPr>
              <a:t>Pólis</a:t>
            </a:r>
            <a:r>
              <a:rPr lang="pt-BR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br>
              <a:rPr lang="pt-BR" sz="24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t-BR" sz="24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400" b="1" u="sng" dirty="0">
                <a:latin typeface="Andalus" panose="02020603050405020304" pitchFamily="18" charset="-78"/>
                <a:cs typeface="Andalus" panose="02020603050405020304" pitchFamily="18" charset="-78"/>
              </a:rPr>
              <a:t>RESUMINDO</a:t>
            </a:r>
            <a:r>
              <a:rPr lang="pt-BR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: Os gregos foram povos que contribuíram grandemente para o desenvolvimento da cultura, ciência e das artes.</a:t>
            </a:r>
            <a:endParaRPr lang="pt-BR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pt-BR" sz="2300" b="1" dirty="0"/>
              <a:t/>
            </a:r>
            <a:br>
              <a:rPr lang="pt-BR" sz="2300" b="1" dirty="0"/>
            </a:br>
            <a:r>
              <a:rPr lang="pt-BR" sz="2300" dirty="0"/>
              <a:t/>
            </a:r>
            <a:br>
              <a:rPr lang="pt-BR" sz="2300" dirty="0"/>
            </a:br>
            <a:endParaRPr 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168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1143000"/>
          </a:xfrm>
        </p:spPr>
        <p:txBody>
          <a:bodyPr>
            <a:noAutofit/>
          </a:bodyPr>
          <a:lstStyle/>
          <a:p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AS CONTRIBUIÇÕES GREGAS</a:t>
            </a:r>
            <a:b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HELENISMO</a:t>
            </a:r>
            <a:b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LÍNGUA GREGA</a:t>
            </a:r>
            <a:b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SEPTUAGINTA</a:t>
            </a:r>
            <a:b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FILOSOFIA</a:t>
            </a:r>
            <a:b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26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245</Words>
  <Application>Microsoft Office PowerPoint</Application>
  <PresentationFormat>Apresentação na tela (4:3)</PresentationFormat>
  <Paragraphs>39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Tema do Office</vt:lpstr>
      <vt:lpstr>Horizonte</vt:lpstr>
      <vt:lpstr>1_Tema do Office</vt:lpstr>
      <vt:lpstr>2_Tema do Office</vt:lpstr>
      <vt:lpstr>4_Tema do Office</vt:lpstr>
      <vt:lpstr>5_Tema do Office</vt:lpstr>
      <vt:lpstr>Slide 1</vt:lpstr>
      <vt:lpstr>Slide 2</vt:lpstr>
      <vt:lpstr>       “A PALAVRA ‘CATÓLICO’ VEM DO GREGO KATA (JUNTO) E HOLOS (TODO), ISTO É: UNIVERSAL, QUE ABRANGE TUDO E REÚNE A TODOS”. A IGREJA É CATÓLICA PORQUE ACOLHE EM SEU INTERIOR TODOS OS SEGUIDORES DE CRISTO, DE TODOS OS TEMPOS E LUGARES. O TERMO FOI UTILIZADO PELOS LÍDERES DA IGREJA PARA ENFATIZAR QUE A IGREJA ERA PARA TODOS E ÚNICA, EMBORA FOSSE DESCENTRALIZADA E HOUVESSE EM VÁRIAS LOCALIDADES.  </vt:lpstr>
      <vt:lpstr>      LIÇÃO 2  A PLENITUDE DOS TEMPOS : MUNDO GRECO-ROMANO </vt:lpstr>
      <vt:lpstr>Alvo da lição</vt:lpstr>
      <vt:lpstr>INTRODUÇÃO</vt:lpstr>
      <vt:lpstr>Slide 7</vt:lpstr>
      <vt:lpstr>Slide 8</vt:lpstr>
      <vt:lpstr>   1. AS CONTRIBUIÇÕES GREGAS HELENISMO LÍNGUA GREGA SEPTUAGINTA FILOSOFIA </vt:lpstr>
      <vt:lpstr> 2. AS CONTRIBUIÇÕES ROMANAS PAX ROMANA UNIDADE DO IMPÉRIO CIDADANIA ROMANA</vt:lpstr>
      <vt:lpstr>2. AS CONTRIBUIÇÕES ROMANAS</vt:lpstr>
      <vt:lpstr>    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editorial</dc:creator>
  <cp:lastModifiedBy>NOVA VIDA</cp:lastModifiedBy>
  <cp:revision>59</cp:revision>
  <dcterms:created xsi:type="dcterms:W3CDTF">2014-06-26T13:40:50Z</dcterms:created>
  <dcterms:modified xsi:type="dcterms:W3CDTF">2018-09-16T11:58:15Z</dcterms:modified>
</cp:coreProperties>
</file>